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7" r:id="rId2"/>
    <p:sldId id="258" r:id="rId3"/>
    <p:sldId id="259" r:id="rId4"/>
    <p:sldId id="261" r:id="rId5"/>
    <p:sldId id="272" r:id="rId6"/>
    <p:sldId id="262" r:id="rId7"/>
    <p:sldId id="264" r:id="rId8"/>
    <p:sldId id="265" r:id="rId9"/>
    <p:sldId id="268" r:id="rId10"/>
    <p:sldId id="271" r:id="rId11"/>
    <p:sldId id="273" r:id="rId12"/>
    <p:sldId id="275" r:id="rId13"/>
    <p:sldId id="274" r:id="rId14"/>
    <p:sldId id="276" r:id="rId15"/>
    <p:sldId id="26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3" d="100"/>
          <a:sy n="73" d="100"/>
        </p:scale>
        <p:origin x="-11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CEDB5-8978-4590-9AF1-6A101ABD253A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918C9-50ED-491E-ACD8-07130713DB6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djobs.com/" TargetMode="External"/><Relationship Id="rId2" Type="http://schemas.openxmlformats.org/officeDocument/2006/relationships/hyperlink" Target="http://www.yahoo.com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hyperlink" Target="http://www.treatmentonline.com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6.jpe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Sequential Access Storage 8"/>
          <p:cNvSpPr/>
          <p:nvPr/>
        </p:nvSpPr>
        <p:spPr>
          <a:xfrm>
            <a:off x="1371600" y="1981200"/>
            <a:ext cx="6172200" cy="990600"/>
          </a:xfrm>
          <a:prstGeom prst="flowChartMagneticTap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dirty="0" err="1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6600" dirty="0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6600" dirty="0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3257014"/>
            <a:ext cx="84582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শ্রেণিঃ</a:t>
            </a:r>
            <a:r>
              <a:rPr lang="en-US" sz="4800" b="1" dirty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নবম</a:t>
            </a:r>
            <a:endParaRPr lang="en-US" sz="4800" b="1" dirty="0">
              <a:solidFill>
                <a:srgbClr val="009900"/>
              </a:solidFill>
              <a:latin typeface="NikoshBAN" pitchFamily="2" charset="0"/>
              <a:cs typeface="NikoshBAN" pitchFamily="2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latin typeface="NikoshBAN" pitchFamily="2" charset="0"/>
                <a:cs typeface="NikoshBAN" pitchFamily="2" charset="0"/>
              </a:rPr>
              <a:t>সাধারণ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পাঠঃ১ম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অধ্যায়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যোগাযোগ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600" b="1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বিশেষ</a:t>
            </a:r>
            <a:r>
              <a:rPr lang="en-US" sz="36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পাঠঃ</a:t>
            </a:r>
            <a:r>
              <a:rPr lang="en-US" sz="36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3600" dirty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dirty="0" err="1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যোগাযোগ</a:t>
            </a:r>
            <a:r>
              <a:rPr lang="en-US" sz="3600" dirty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sz="3600" dirty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600" dirty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আমাদের</a:t>
            </a:r>
            <a:r>
              <a:rPr lang="en-US" sz="3600" dirty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বাংলাদেশ</a:t>
            </a:r>
            <a:endParaRPr lang="en-US" sz="3600" dirty="0">
              <a:solidFill>
                <a:srgbClr val="009900"/>
              </a:solidFill>
            </a:endParaRPr>
          </a:p>
        </p:txBody>
      </p:sp>
      <p:pic>
        <p:nvPicPr>
          <p:cNvPr id="5" name="Picture 4" descr="cropped-concrete3d-copy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" y="0"/>
            <a:ext cx="8953500" cy="182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0" y="2133600"/>
            <a:ext cx="1524000" cy="1143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Lesson 2 of 3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17871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1066800" y="0"/>
            <a:ext cx="6858000" cy="584775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err="1" smtClean="0">
                <a:blipFill>
                  <a:blip r:embed="rId2"/>
                  <a:stretch>
                    <a:fillRect/>
                  </a:stretch>
                </a:blipFill>
                <a:latin typeface="NikoshLightBAN" pitchFamily="2" charset="0"/>
                <a:cs typeface="NikoshLightBAN" pitchFamily="2" charset="0"/>
              </a:rPr>
              <a:t>রেলওয়ের</a:t>
            </a:r>
            <a:r>
              <a:rPr lang="en-US" sz="3200" dirty="0" smtClean="0">
                <a:blipFill>
                  <a:blip r:embed="rId2"/>
                  <a:stretch>
                    <a:fillRect/>
                  </a:stretch>
                </a:blipFill>
                <a:latin typeface="NikoshLightBAN" pitchFamily="2" charset="0"/>
                <a:cs typeface="NikoshLightBAN" pitchFamily="2" charset="0"/>
              </a:rPr>
              <a:t> ই-</a:t>
            </a:r>
            <a:r>
              <a:rPr lang="en-US" sz="3200" dirty="0" err="1" smtClean="0">
                <a:blipFill>
                  <a:blip r:embed="rId2"/>
                  <a:stretch>
                    <a:fillRect/>
                  </a:stretch>
                </a:blipFill>
                <a:latin typeface="NikoshLightBAN" pitchFamily="2" charset="0"/>
                <a:cs typeface="NikoshLightBAN" pitchFamily="2" charset="0"/>
              </a:rPr>
              <a:t>টিকেটিং</a:t>
            </a:r>
            <a:r>
              <a:rPr lang="en-US" sz="3200" dirty="0" smtClean="0">
                <a:blipFill>
                  <a:blip r:embed="rId2"/>
                  <a:stretch>
                    <a:fillRect/>
                  </a:stretch>
                </a:blipFill>
                <a:latin typeface="NikoshLightBAN" pitchFamily="2" charset="0"/>
                <a:cs typeface="NikoshLightBAN" pitchFamily="2" charset="0"/>
              </a:rPr>
              <a:t> ও </a:t>
            </a:r>
            <a:r>
              <a:rPr lang="en-US" sz="3200" dirty="0" err="1" smtClean="0">
                <a:blipFill>
                  <a:blip r:embed="rId2"/>
                  <a:stretch>
                    <a:fillRect/>
                  </a:stretch>
                </a:blipFill>
                <a:latin typeface="NikoshLightBAN" pitchFamily="2" charset="0"/>
                <a:cs typeface="NikoshLightBAN" pitchFamily="2" charset="0"/>
              </a:rPr>
              <a:t>মোবাইল</a:t>
            </a:r>
            <a:r>
              <a:rPr lang="en-US" sz="3200" dirty="0" smtClean="0">
                <a:blipFill>
                  <a:blip r:embed="rId2"/>
                  <a:stretch>
                    <a:fillRect/>
                  </a:stretch>
                </a:blipFill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3200" dirty="0" err="1" smtClean="0">
                <a:blipFill>
                  <a:blip r:embed="rId2"/>
                  <a:stretch>
                    <a:fillRect/>
                  </a:stretch>
                </a:blipFill>
                <a:latin typeface="NikoshLightBAN" pitchFamily="2" charset="0"/>
                <a:cs typeface="NikoshLightBAN" pitchFamily="2" charset="0"/>
              </a:rPr>
              <a:t>টিকেটিং</a:t>
            </a:r>
            <a:endParaRPr lang="en-US" sz="600" dirty="0">
              <a:blipFill>
                <a:blip r:embed="rId2"/>
                <a:stretch>
                  <a:fillRect/>
                </a:stretch>
              </a:blipFill>
              <a:latin typeface="NikoshLightBAN" pitchFamily="2" charset="0"/>
              <a:cs typeface="NikoshLightBAN" pitchFamily="2" charset="0"/>
            </a:endParaRPr>
          </a:p>
        </p:txBody>
      </p:sp>
      <p:pic>
        <p:nvPicPr>
          <p:cNvPr id="5" name="Picture 4" descr="mobile_train_ticket_0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7600"/>
            <a:ext cx="4572000" cy="2916216"/>
          </a:xfrm>
          <a:prstGeom prst="rect">
            <a:avLst/>
          </a:prstGeom>
        </p:spPr>
      </p:pic>
      <p:pic>
        <p:nvPicPr>
          <p:cNvPr id="7" name="Picture 6" descr="mobile_train_ticket_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962400"/>
            <a:ext cx="4191000" cy="23617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600200" y="64008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মোবাইলে টিকিট বুকিং করার প্রক্রিয়া</a:t>
            </a:r>
            <a:endParaRPr lang="en-US" sz="28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633478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মোবাইলে টিকিট বুকিং করার পর প্রাপ্ত টিকিট</a:t>
            </a:r>
            <a:endParaRPr lang="en-US" sz="2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 descr="exworkbook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9600"/>
            <a:ext cx="4572000" cy="3006070"/>
          </a:xfrm>
          <a:prstGeom prst="rect">
            <a:avLst/>
          </a:prstGeom>
        </p:spPr>
      </p:pic>
      <p:pic>
        <p:nvPicPr>
          <p:cNvPr id="12" name="Picture 11" descr="images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609600"/>
            <a:ext cx="4524375" cy="304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86400" y="3581400"/>
            <a:ext cx="2212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ট্রেনের টিকিটের লাইন</a:t>
            </a:r>
            <a:endParaRPr lang="en-US" sz="24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838200"/>
            <a:ext cx="8991600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১।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ই-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সার্ভিস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বুঝ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kumimoji="0" lang="bn-BD" sz="2800" b="0" i="0" u="none" strike="noStrike" cap="none" normalizeH="0" baseline="0" dirty="0" smtClean="0">
              <a:ln>
                <a:noFill/>
              </a:ln>
              <a:noFill/>
              <a:effectLst/>
              <a:latin typeface="NikoshBAN" pitchFamily="2" charset="0"/>
              <a:ea typeface="Calibri" pitchFamily="34" charset="0"/>
              <a:cs typeface="NikoshBAN" pitchFamily="2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bn-BD" sz="2400" b="0" i="0" u="none" strike="noStrike" cap="none" normalizeH="0" baseline="0" dirty="0" smtClean="0">
                <a:ln>
                  <a:noFill/>
                </a:ln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২।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ই-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সার্ভিস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প্রাধন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প্রধান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বৈশিষ্ট্যগুলি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?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bn-BD" sz="2400" b="0" i="0" u="none" strike="noStrike" cap="none" normalizeH="0" baseline="0" dirty="0" smtClean="0">
                <a:ln>
                  <a:noFill/>
                </a:ln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৩।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সরকারের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ই-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সার্ভিস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সেবাগুলোর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মধ্যে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উল্লেখ্যযোগ্য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সেবাগুলো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কি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কি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4।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দেশের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সকল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জমির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রেকর্ডের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অনুলিপি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অনলাইনে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সংগ্রহ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করাকে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কি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বলে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5।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দেশের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প্রথম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দিককার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ই-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সেবা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কোনটি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?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ক.টেলিমেডিসিন</a:t>
            </a:r>
            <a:r>
              <a:rPr lang="en-US" sz="24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খ. ই-</a:t>
            </a:r>
            <a:r>
              <a:rPr lang="en-US" sz="24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টিকেট</a:t>
            </a:r>
            <a:r>
              <a:rPr lang="en-US" sz="24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       গ. ই-</a:t>
            </a:r>
            <a:r>
              <a:rPr lang="en-US" sz="24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পূর্জি</a:t>
            </a:r>
            <a:endParaRPr lang="en-US" sz="2400" dirty="0" smtClean="0">
              <a:solidFill>
                <a:srgbClr val="FF0000"/>
              </a:solidFill>
              <a:latin typeface="NikoshBAN" pitchFamily="2" charset="0"/>
              <a:ea typeface="Calibri" pitchFamily="34" charset="0"/>
              <a:cs typeface="NikoshBAN" pitchFamily="2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dirty="0" smtClean="0">
                <a:ln>
                  <a:noFill/>
                </a:ln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6। </a:t>
            </a:r>
            <a:r>
              <a:rPr kumimoji="0" lang="en-US" sz="2400" b="0" i="0" u="none" strike="noStrike" cap="none" normalizeH="0" dirty="0" err="1" smtClean="0">
                <a:ln>
                  <a:noFill/>
                </a:ln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নিচের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kumimoji="0" lang="en-US" sz="2400" b="0" i="0" u="none" strike="noStrike" cap="none" normalizeH="0" dirty="0" err="1" smtClean="0">
                <a:ln>
                  <a:noFill/>
                </a:ln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কোনটির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kumimoji="0" lang="en-US" sz="2400" b="0" i="0" u="none" strike="noStrike" cap="none" normalizeH="0" dirty="0" err="1" smtClean="0">
                <a:ln>
                  <a:noFill/>
                </a:ln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সাহায্যে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kumimoji="0" lang="en-US" sz="2400" b="0" i="0" u="none" strike="noStrike" cap="none" normalizeH="0" dirty="0" err="1" smtClean="0">
                <a:ln>
                  <a:noFill/>
                </a:ln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দ্রুত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 ও </a:t>
            </a:r>
            <a:r>
              <a:rPr kumimoji="0" lang="en-US" sz="2400" b="0" i="0" u="none" strike="noStrike" cap="none" normalizeH="0" dirty="0" err="1" smtClean="0">
                <a:ln>
                  <a:noFill/>
                </a:ln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কম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খরচে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টাকা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পাঠানো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যায়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effectLst/>
                <a:latin typeface="NikoshBAN" pitchFamily="2" charset="0"/>
                <a:ea typeface="Calibri" pitchFamily="34" charset="0"/>
                <a:cs typeface="NikoshBAN" pitchFamily="2" charset="0"/>
              </a:rPr>
              <a:t>?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ক. </a:t>
            </a:r>
            <a:r>
              <a:rPr lang="en-US" sz="24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এমটিএস</a:t>
            </a:r>
            <a:r>
              <a:rPr lang="en-US" sz="24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         খ. </a:t>
            </a:r>
            <a:r>
              <a:rPr lang="en-US" sz="24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এসটিএস</a:t>
            </a:r>
            <a:r>
              <a:rPr lang="en-US" sz="24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      গ. </a:t>
            </a:r>
            <a:r>
              <a:rPr lang="en-US" sz="24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এনটিএস</a:t>
            </a:r>
            <a:endParaRPr kumimoji="0" lang="en-US" sz="2400" b="0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NikoshBAN" pitchFamily="2" charset="0"/>
              <a:ea typeface="Calibri" pitchFamily="34" charset="0"/>
              <a:cs typeface="NikoshBAN" pitchFamily="2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7।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ইলেকট্রনিক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মানি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ট্রান্সফার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সিস্টেম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এর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মাধ্যমে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1মিনিটে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সর্বোচ্চ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কত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টাকা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পাঠানো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যায়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?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ক.500           খ. 1000       গ. 2000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8।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চিকিৎসাসেবাকে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মানুষের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দোড়গোড়ায়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পৌঁছাতে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কোনটির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ভূমিকা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সর্বাধিক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ক. ই-</a:t>
            </a:r>
            <a:r>
              <a:rPr lang="en-US" sz="24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কমার্স</a:t>
            </a:r>
            <a:r>
              <a:rPr lang="en-US" sz="24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   খ. ই-</a:t>
            </a:r>
            <a:r>
              <a:rPr lang="en-US" sz="24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লার্নিং</a:t>
            </a:r>
            <a:r>
              <a:rPr lang="en-US" sz="24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      </a:t>
            </a:r>
            <a:r>
              <a:rPr lang="en-US" sz="24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গ.ই-গভর্ন্যান্স</a:t>
            </a:r>
            <a:r>
              <a:rPr lang="en-US" sz="24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      ঘ. ই-</a:t>
            </a:r>
            <a:r>
              <a:rPr lang="en-US" sz="24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স্বাস্থ্যসেবা</a:t>
            </a:r>
            <a:endParaRPr lang="en-US" sz="2400" dirty="0" smtClean="0">
              <a:solidFill>
                <a:srgbClr val="FF0000"/>
              </a:solidFill>
              <a:latin typeface="NikoshBAN" pitchFamily="2" charset="0"/>
              <a:ea typeface="Calibri" pitchFamily="34" charset="0"/>
              <a:cs typeface="NikoshBAN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9। </a:t>
            </a:r>
            <a:r>
              <a:rPr lang="en-US" sz="20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নিচের</a:t>
            </a:r>
            <a:r>
              <a:rPr lang="en-US" sz="20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কোন</a:t>
            </a:r>
            <a:r>
              <a:rPr lang="en-US" sz="20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ওয়েবসাইটের</a:t>
            </a:r>
            <a:r>
              <a:rPr lang="en-US" sz="20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মাধ্যমে</a:t>
            </a:r>
            <a:r>
              <a:rPr lang="en-US" sz="20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বিশ্বের</a:t>
            </a:r>
            <a:r>
              <a:rPr lang="en-US" sz="20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যেকোনো</a:t>
            </a:r>
            <a:r>
              <a:rPr lang="en-US" sz="20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স্থান</a:t>
            </a:r>
            <a:r>
              <a:rPr lang="en-US" sz="20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হতে</a:t>
            </a:r>
            <a:r>
              <a:rPr lang="en-US" sz="20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অনলাইনে</a:t>
            </a:r>
            <a:r>
              <a:rPr lang="en-US" sz="20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স্বাস্থ্যসেবা</a:t>
            </a:r>
            <a:r>
              <a:rPr lang="en-US" sz="20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পাওয়া</a:t>
            </a:r>
            <a:r>
              <a:rPr lang="en-US" sz="20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যায়</a:t>
            </a:r>
            <a:r>
              <a:rPr lang="en-US" sz="20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ক. </a:t>
            </a:r>
            <a:r>
              <a:rPr lang="en-US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  <a:hlinkClick r:id="rId2"/>
              </a:rPr>
              <a:t>www.yahoo.com</a:t>
            </a:r>
            <a:r>
              <a:rPr lang="en-US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  খ. </a:t>
            </a:r>
            <a:r>
              <a:rPr lang="en-US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  <a:hlinkClick r:id="rId3"/>
              </a:rPr>
              <a:t>www.bdjobs.com</a:t>
            </a:r>
            <a:r>
              <a:rPr lang="en-US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     গ. </a:t>
            </a:r>
            <a:r>
              <a:rPr lang="en-US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  <a:hlinkClick r:id="rId4"/>
              </a:rPr>
              <a:t>www.treatmentonline.com</a:t>
            </a:r>
            <a:r>
              <a:rPr lang="en-US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10। 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E-Service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এর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পূর্ণ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রূপ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কি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?</a:t>
            </a:r>
            <a:r>
              <a:rPr lang="en-US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endParaRPr lang="en-US" sz="2000" dirty="0" smtClean="0">
              <a:latin typeface="NikoshBAN" pitchFamily="2" charset="0"/>
              <a:ea typeface="Calibri" pitchFamily="34" charset="0"/>
              <a:cs typeface="NikoshBAN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Electronic Service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28600" y="152400"/>
            <a:ext cx="4343400" cy="609600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কাজঃ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4328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2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2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2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2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2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2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20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2000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2000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2000"/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2000"/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2000"/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2000"/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2000"/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1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1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0" dur="2000"/>
                                        <p:tgtEl>
                                          <p:spTgt spid="71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bldLvl="5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57340" y="897995"/>
            <a:ext cx="5857874" cy="1172825"/>
          </a:xfrm>
          <a:prstGeom prst="roundRect">
            <a:avLst>
              <a:gd name="adj" fmla="val 24265"/>
            </a:avLst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000" b="1" dirty="0" err="1" smtClean="0">
                <a:ln w="24500" cmpd="dbl">
                  <a:solidFill>
                    <a:schemeClr val="bg2">
                      <a:lumMod val="2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দলীয়</a:t>
            </a:r>
            <a:r>
              <a:rPr lang="bn-BD" sz="6000" b="1" dirty="0" smtClean="0">
                <a:ln w="24500" cmpd="dbl">
                  <a:solidFill>
                    <a:schemeClr val="bg2">
                      <a:lumMod val="2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কাজ</a:t>
            </a:r>
            <a:endParaRPr lang="en-US" sz="6000" b="1" dirty="0">
              <a:ln w="24500" cmpd="dbl">
                <a:solidFill>
                  <a:schemeClr val="bg2">
                    <a:lumMod val="2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3406590"/>
            <a:ext cx="8958264" cy="3207570"/>
          </a:xfrm>
          <a:prstGeom prst="roundRect">
            <a:avLst/>
          </a:prstGeom>
          <a:solidFill>
            <a:srgbClr val="00B050"/>
          </a:solidFill>
          <a:ln w="76200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প্রশ্নঃ</a:t>
            </a:r>
            <a:r>
              <a:rPr lang="en-US" sz="4800" dirty="0" smtClean="0">
                <a:ln w="0"/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ই-</a:t>
            </a:r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সার্ভিস</a:t>
            </a:r>
            <a:r>
              <a:rPr lang="en-US" sz="4800" dirty="0" smtClean="0">
                <a:ln w="0"/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800" dirty="0" smtClean="0">
                <a:ln w="0"/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কয়েকটি</a:t>
            </a:r>
            <a:r>
              <a:rPr lang="en-US" sz="4800" dirty="0" smtClean="0">
                <a:ln w="0"/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উল্লেখযোগ্য</a:t>
            </a:r>
            <a:r>
              <a:rPr lang="en-US" sz="4800" dirty="0" smtClean="0">
                <a:ln w="0"/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ই-</a:t>
            </a:r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সার্ভিসের</a:t>
            </a:r>
            <a:r>
              <a:rPr lang="en-US" sz="4800" dirty="0" smtClean="0">
                <a:ln w="0"/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নাম</a:t>
            </a:r>
            <a:r>
              <a:rPr lang="en-US" sz="4800" dirty="0" smtClean="0">
                <a:ln w="0"/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লিখ</a:t>
            </a:r>
            <a:r>
              <a:rPr lang="en-US" sz="4800" dirty="0" smtClean="0">
                <a:ln w="0"/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</a:p>
          <a:p>
            <a:pPr algn="ctr"/>
            <a:endParaRPr lang="bn-BD" sz="4000" u="sng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Bevel 7"/>
          <p:cNvSpPr/>
          <p:nvPr/>
        </p:nvSpPr>
        <p:spPr>
          <a:xfrm>
            <a:off x="7288176" y="2520690"/>
            <a:ext cx="1506070" cy="578913"/>
          </a:xfrm>
          <a:prstGeom prst="beve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সময়- ৫ মি.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3297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0"/>
            <a:ext cx="3757247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AU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38200"/>
            <a:ext cx="9064869" cy="606319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১।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কতটি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চিনিকলের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আখ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চাষি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এখন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এসএমএস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এর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মাধ্যমে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পূর্জি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তথ্য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পাচ্ছে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?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bn-BD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২।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টেলিমেডিসিন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সেবা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বলতে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কি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বুঝ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?</a:t>
            </a:r>
            <a:endParaRPr lang="en-US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n-BD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৩।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 ই-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সেবা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কার্যক্রমগুলো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হলো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-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ক. ই-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পূর্জি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             খ. ই-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পর্চা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           গ. ই-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টিকেট</a:t>
            </a:r>
            <a:endParaRPr lang="en-US" sz="2000" dirty="0" smtClean="0">
              <a:solidFill>
                <a:srgbClr val="FF0000"/>
              </a:solidFill>
              <a:latin typeface="NikoshBAN" pitchFamily="2" charset="0"/>
              <a:ea typeface="Calibri" pitchFamily="34" charset="0"/>
              <a:cs typeface="NikoshBAN" pitchFamily="2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4।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জমি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রেকর্ডের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জন্য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আগে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-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ক.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আবেদনকারীকে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সরাসরি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উপস্থিত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থাকতে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হতো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খ.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সংশ্লিষ্ট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দপ্তরের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কর্মীদের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বড়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বড়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রেকর্ড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বই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থেকে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তথ্য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সংগ্রহ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করতে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হতো</a:t>
            </a:r>
            <a:endParaRPr lang="en-US" sz="2000" dirty="0" smtClean="0">
              <a:solidFill>
                <a:srgbClr val="FF0000"/>
              </a:solidFill>
              <a:latin typeface="NikoshBAN" pitchFamily="2" charset="0"/>
              <a:ea typeface="Calibri" pitchFamily="34" charset="0"/>
              <a:cs typeface="NikoshBAN" pitchFamily="2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5। ই-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পচা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চালুর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ফলে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--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ক.আবদেনকারী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দেশ-বিদেশের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যেকোনো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জায়গা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থেকে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ফি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জমা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দিয়ে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পর্চা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সংগ্রহ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করতে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পারে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খ.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সংশ্লিষ্ট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দপ্তরের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কর্মীগণের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পরিশ্রম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অনেক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কমে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গেছে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     গ.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আবেদনকারীর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জমি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রেকর্ডের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অনুলিপি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সংগ্রহে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সময়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কম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লাগে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।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7। ই-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সেবার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প্রধান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বৈশিষ্ট্যসমূহ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হলো</a:t>
            </a:r>
            <a:r>
              <a:rPr lang="en-US" sz="28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…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ক. </a:t>
            </a:r>
            <a:r>
              <a:rPr lang="en-US" sz="24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স্বল্প</a:t>
            </a:r>
            <a:r>
              <a:rPr lang="en-US" sz="24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খরচ</a:t>
            </a:r>
            <a:r>
              <a:rPr lang="en-US" sz="24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             খ. </a:t>
            </a:r>
            <a:r>
              <a:rPr lang="en-US" sz="24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স্বল্প</a:t>
            </a:r>
            <a:r>
              <a:rPr lang="en-US" sz="24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সময়</a:t>
            </a:r>
            <a:r>
              <a:rPr lang="en-US" sz="24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            গ. </a:t>
            </a:r>
            <a:r>
              <a:rPr lang="en-US" sz="24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হয়রানিমুক্ত</a:t>
            </a:r>
            <a:r>
              <a:rPr lang="en-US" sz="24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সেবা</a:t>
            </a:r>
            <a:endParaRPr lang="en-US" sz="2400" dirty="0" smtClean="0">
              <a:solidFill>
                <a:srgbClr val="FF0000"/>
              </a:solidFill>
              <a:latin typeface="NikoshBAN" pitchFamily="2" charset="0"/>
              <a:ea typeface="Calibri" pitchFamily="34" charset="0"/>
              <a:cs typeface="NikoshBAN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8।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বর্তমানে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দেশের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কতটি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উপজেলায়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মোবাইল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চিকিৎসাসেবা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চালু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আছে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ক. 10টি               খ. 20টি         গ. 50টি         ঘ. 418টি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9। EMTS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এর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পূর্ণ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রূপ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কি</a:t>
            </a:r>
            <a:r>
              <a:rPr lang="en-US" sz="2400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?</a:t>
            </a:r>
            <a:r>
              <a:rPr lang="en-US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Electronic Money </a:t>
            </a:r>
            <a:r>
              <a:rPr lang="en-US" sz="2000" dirty="0" err="1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Trasfer</a:t>
            </a:r>
            <a:r>
              <a:rPr lang="en-US" sz="20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System</a:t>
            </a:r>
            <a:r>
              <a:rPr lang="en-US" sz="2400" dirty="0" smtClean="0">
                <a:solidFill>
                  <a:srgbClr val="FF0000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.</a:t>
            </a:r>
            <a:endParaRPr lang="en-US" sz="3200" dirty="0" smtClean="0">
              <a:solidFill>
                <a:srgbClr val="FF0000"/>
              </a:solidFill>
              <a:latin typeface="NikoshBAN" pitchFamily="2" charset="0"/>
              <a:ea typeface="Calibri" pitchFamily="34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96480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4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9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4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p" bldLvl="5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2908" y="604910"/>
            <a:ext cx="4842803" cy="1223890"/>
          </a:xfrm>
          <a:prstGeom prst="rect">
            <a:avLst/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6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বাড়ীর কাজ</a:t>
            </a:r>
            <a:endParaRPr lang="en-US" sz="6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2405575"/>
            <a:ext cx="8915399" cy="2883877"/>
          </a:xfrm>
          <a:prstGeom prst="rect">
            <a:avLst/>
          </a:prstGeom>
          <a:solidFill>
            <a:srgbClr val="7030A0"/>
          </a:solidFill>
          <a:ln w="18732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প্রশ্নঃ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বিদ্যমান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কয়েকটি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উল্লেখযোগ্য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ই-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সার্ভিসসমূহের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সংক্ষিপ্ত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বর্ণনা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দাও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782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1000" y="4114800"/>
            <a:ext cx="7970520" cy="1569660"/>
          </a:xfrm>
          <a:prstGeom prst="rect">
            <a:avLst/>
          </a:prstGeom>
          <a:gradFill>
            <a:gsLst>
              <a:gs pos="0">
                <a:srgbClr val="C00000"/>
              </a:gs>
              <a:gs pos="68000">
                <a:schemeClr val="accent6">
                  <a:tint val="86000"/>
                  <a:satMod val="115000"/>
                </a:schemeClr>
              </a:gs>
              <a:gs pos="100000">
                <a:schemeClr val="accent6">
                  <a:tint val="50000"/>
                  <a:satMod val="150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bn-BD" sz="9600" dirty="0">
                <a:blipFill>
                  <a:blip r:embed="rId2"/>
                  <a:stretch>
                    <a:fillRect/>
                  </a:stretch>
                </a:blipFill>
                <a:latin typeface="NikoshBAN" pitchFamily="2" charset="0"/>
                <a:cs typeface="NikoshBAN" pitchFamily="2" charset="0"/>
              </a:rPr>
              <a:t>সবাইকে ধন্যবাদ </a:t>
            </a:r>
            <a:endParaRPr lang="en-US" sz="9600" dirty="0">
              <a:blipFill>
                <a:blip r:embed="rId2"/>
                <a:stretch>
                  <a:fillRect/>
                </a:stretch>
              </a:blip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waving%20smil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3355"/>
            <a:ext cx="6858000" cy="4021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1295402"/>
            <a:ext cx="8915400" cy="3662541"/>
          </a:xfrm>
          <a:prstGeom prst="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4" algn="just">
              <a:spcBef>
                <a:spcPct val="0"/>
              </a:spcBef>
            </a:pPr>
            <a:r>
              <a:rPr lang="en-US" sz="7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শ্রেণী</a:t>
            </a:r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bn-BD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৯ম 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lvl="4" algn="just">
              <a:spcBef>
                <a:spcPct val="0"/>
              </a:spcBef>
            </a:pP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বিষয়</a:t>
            </a:r>
            <a:r>
              <a:rPr lang="bn-IN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: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তথ্য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যোগাযোগ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প্রযুক্তি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lvl="4" algn="just">
              <a:spcBef>
                <a:spcPct val="0"/>
              </a:spcBef>
            </a:pP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অধ্যায়</a:t>
            </a:r>
            <a:r>
              <a:rPr lang="bn-IN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: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প্রথম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utonnyEMJ" pitchFamily="2" charset="0"/>
              <a:cs typeface="NikoshBAN" panose="02000000000000000000" pitchFamily="2" charset="0"/>
            </a:endParaRPr>
          </a:p>
          <a:p>
            <a:pPr lvl="4" algn="just">
              <a:spcBef>
                <a:spcPct val="0"/>
              </a:spcBef>
            </a:pP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: ই-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সার্ভিস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bn-BD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0800" y="457200"/>
            <a:ext cx="5334000" cy="762000"/>
          </a:xfrm>
          <a:prstGeom prst="rect">
            <a:avLst/>
          </a:prstGeom>
          <a:solidFill>
            <a:srgbClr val="FF0000"/>
          </a:solidFill>
          <a:ln w="76200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bliqueTopLef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en-US" sz="2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175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/>
          <p:cNvSpPr/>
          <p:nvPr/>
        </p:nvSpPr>
        <p:spPr>
          <a:xfrm>
            <a:off x="1371600" y="457200"/>
            <a:ext cx="6553200" cy="1371600"/>
          </a:xfrm>
          <a:prstGeom prst="flowChartDecision">
            <a:avLst/>
          </a:prstGeom>
          <a:solidFill>
            <a:schemeClr val="accent4">
              <a:lumMod val="50000"/>
            </a:schemeClr>
          </a:solidFill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শিখন ফল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2057400"/>
            <a:ext cx="9067800" cy="3724096"/>
          </a:xfrm>
          <a:prstGeom prst="rect">
            <a:avLst/>
          </a:prstGeom>
          <a:ln w="76200" cmpd="dbl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bn-IN" sz="44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 পাঠ শেষে শিক্ষার্থীরা</a:t>
            </a:r>
          </a:p>
          <a:p>
            <a:r>
              <a:rPr lang="en-US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1। ই-</a:t>
            </a:r>
            <a:r>
              <a:rPr lang="en-US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সার্ভিস</a:t>
            </a:r>
            <a:r>
              <a:rPr lang="en-US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</a:p>
          <a:p>
            <a:r>
              <a:rPr lang="en-US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2। ই-</a:t>
            </a:r>
            <a:r>
              <a:rPr lang="en-US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সার্ভিস</a:t>
            </a:r>
            <a:r>
              <a:rPr lang="en-US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ব্যবহারের</a:t>
            </a:r>
            <a:r>
              <a:rPr lang="en-US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ক্ষেত্রগুলো</a:t>
            </a:r>
            <a:r>
              <a:rPr lang="en-US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চিহ্ণিত</a:t>
            </a:r>
            <a:r>
              <a:rPr lang="en-US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</a:p>
          <a:p>
            <a:r>
              <a:rPr lang="en-US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3। </a:t>
            </a:r>
            <a:r>
              <a:rPr lang="en-US" sz="36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</a:t>
            </a:r>
            <a:r>
              <a:rPr lang="en-US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ই-</a:t>
            </a:r>
            <a:r>
              <a:rPr lang="en-US" sz="36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সার্ভির</a:t>
            </a:r>
            <a:r>
              <a:rPr lang="en-US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গুরুত্ব</a:t>
            </a:r>
            <a:r>
              <a:rPr lang="en-US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en-US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bn-IN" sz="4000" b="1" u="sng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9868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880" y="1524000"/>
            <a:ext cx="7112000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457200"/>
            <a:ext cx="79248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পাঠ্যপুস্তকের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সংস্করণ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1" name="Objec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819400" y="2590800"/>
          <a:ext cx="3810000" cy="1447800"/>
        </p:xfrm>
        <a:graphic>
          <a:graphicData uri="http://schemas.openxmlformats.org/presentationml/2006/ole">
            <p:oleObj spid="_x0000_s2051" name="Packager Shell Object" showAsIcon="1" r:id="rId3" imgW="914400" imgH="771480" progId="Package">
              <p:embed/>
            </p:oleObj>
          </a:graphicData>
        </a:graphic>
      </p:graphicFrame>
      <p:sp>
        <p:nvSpPr>
          <p:cNvPr id="5" name="Down Arrow Callout 4"/>
          <p:cNvSpPr/>
          <p:nvPr/>
        </p:nvSpPr>
        <p:spPr>
          <a:xfrm>
            <a:off x="685800" y="990600"/>
            <a:ext cx="6172200" cy="1447800"/>
          </a:xfrm>
          <a:prstGeom prst="down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4"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চলএকটি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4"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 smtClean="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4"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4"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 smtClean="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4"/>
                  <a:stretch>
                    <a:fillRect/>
                  </a:stretch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দেখি...........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blipFill>
                <a:blip r:embed="rId4"/>
                <a:stretch>
                  <a:fillRect/>
                </a:stretch>
              </a:blip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827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100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RPS_certificates_12973419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0"/>
            <a:ext cx="41148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ar.2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2743200"/>
            <a:ext cx="40386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RPS_certificates_12973419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743200"/>
            <a:ext cx="36576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Left-Right Arrow Callout 6"/>
          <p:cNvSpPr/>
          <p:nvPr/>
        </p:nvSpPr>
        <p:spPr>
          <a:xfrm>
            <a:off x="3505200" y="457200"/>
            <a:ext cx="1905000" cy="3273088"/>
          </a:xfrm>
          <a:prstGeom prst="leftRightArrow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LightBAN" pitchFamily="2" charset="0"/>
                <a:cs typeface="NikoshLightBAN" pitchFamily="2" charset="0"/>
              </a:rPr>
              <a:t>ই-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LightBAN" pitchFamily="2" charset="0"/>
                <a:cs typeface="NikoshLightBAN" pitchFamily="2" charset="0"/>
              </a:rPr>
              <a:t>পূর্জিসেবা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LightBAN" pitchFamily="2" charset="0"/>
                <a:cs typeface="NikoshLightBAN" pitchFamily="2" charset="0"/>
              </a:rPr>
              <a:t> </a:t>
            </a:r>
            <a:endParaRPr lang="en-US" sz="3200" dirty="0"/>
          </a:p>
        </p:txBody>
      </p:sp>
      <p:sp>
        <p:nvSpPr>
          <p:cNvPr id="8" name="Round Single Corner Rectangle 7"/>
          <p:cNvSpPr/>
          <p:nvPr/>
        </p:nvSpPr>
        <p:spPr>
          <a:xfrm>
            <a:off x="1066800" y="5029200"/>
            <a:ext cx="5893633" cy="1633928"/>
          </a:xfrm>
          <a:prstGeom prst="round1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Above"/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slope"/>
            </a:sp3d>
          </a:bodyPr>
          <a:lstStyle/>
          <a:p>
            <a:pPr algn="ctr"/>
            <a:r>
              <a:rPr lang="bn-BD" sz="32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পুর্জি তথ্য পেয়ে চাষি আখ সরবরাহ করছে।</a:t>
            </a:r>
            <a:endParaRPr lang="en-US" sz="3200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ound Single Corner Rectangle 8"/>
          <p:cNvSpPr/>
          <p:nvPr/>
        </p:nvSpPr>
        <p:spPr>
          <a:xfrm>
            <a:off x="0" y="5257800"/>
            <a:ext cx="9144000" cy="914400"/>
          </a:xfrm>
          <a:prstGeom prst="round1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Above"/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slope"/>
            </a:sp3d>
          </a:bodyPr>
          <a:lstStyle/>
          <a:p>
            <a:pPr algn="ctr"/>
            <a:r>
              <a:rPr lang="bn-BD" sz="28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পুর্জি </a:t>
            </a:r>
            <a:r>
              <a:rPr lang="en-US" sz="2800" dirty="0" err="1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28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আখচাষিদের</a:t>
            </a:r>
            <a:r>
              <a:rPr lang="en-US" sz="28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আখ</a:t>
            </a:r>
            <a:r>
              <a:rPr lang="en-US" sz="28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সরবরাহের</a:t>
            </a:r>
            <a:r>
              <a:rPr lang="en-US" sz="28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অনুমতিপত্র</a:t>
            </a:r>
            <a:r>
              <a:rPr lang="en-US" sz="28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800" dirty="0" err="1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পুর্জির</a:t>
            </a:r>
            <a:r>
              <a:rPr lang="en-US" sz="28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ফলে</a:t>
            </a:r>
            <a:r>
              <a:rPr lang="en-US" sz="28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চাষিদের</a:t>
            </a:r>
            <a:r>
              <a:rPr lang="en-US" sz="28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আখ</a:t>
            </a:r>
            <a:r>
              <a:rPr lang="en-US" sz="28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সরবরাহে</a:t>
            </a:r>
            <a:r>
              <a:rPr lang="en-US" sz="28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হয়রানি</a:t>
            </a:r>
            <a:r>
              <a:rPr lang="en-US" sz="28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বিড়ম্বনার</a:t>
            </a:r>
            <a:r>
              <a:rPr lang="en-US" sz="28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অবসান</a:t>
            </a:r>
            <a:r>
              <a:rPr lang="en-US" sz="28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28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2800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248400"/>
            <a:ext cx="9144000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ই-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পূর্জিঃ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কবে, কখন এবং কী পরিমাণে আখ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,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কারখানার ফটকে বা আখ ক্রয়কেন্দ্রে আনবেন, এই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অনুমতি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বার্তাটি চাষিরা পান তাঁদের মুঠোফোনে খুদে বার্তার মাধ্যমে। এটিই ই-পুর্জি।</a:t>
            </a:r>
            <a:endParaRPr lang="en-US" sz="28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/>
          <a:srcRect l="-647" t="7584" b="60574"/>
          <a:stretch>
            <a:fillRect/>
          </a:stretch>
        </p:blipFill>
        <p:spPr bwMode="auto">
          <a:xfrm>
            <a:off x="0" y="0"/>
            <a:ext cx="9144000" cy="141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130129_PINTU_ELECTRONIC-m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696" y="1524000"/>
            <a:ext cx="8967304" cy="426720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152400" y="5867400"/>
            <a:ext cx="8991600" cy="847797"/>
          </a:xfrm>
          <a:prstGeom prst="leftArrow">
            <a:avLst>
              <a:gd name="adj1" fmla="val 100000"/>
              <a:gd name="adj2" fmla="val 0"/>
            </a:avLst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</a:t>
            </a:r>
            <a:r>
              <a:rPr lang="en-US" sz="3200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ডাক বিভাগ এমটিএসের মাধ্যমে দেশের সব জায়গায় দ্রুত ও কম খরচে টাকা পাঠাচ্ছে।   </a:t>
            </a:r>
            <a:endParaRPr lang="en-US" sz="3200" dirty="0"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228600" y="5791200"/>
            <a:ext cx="8915400" cy="990600"/>
          </a:xfrm>
          <a:prstGeom prst="leftArrow">
            <a:avLst>
              <a:gd name="adj1" fmla="val 100000"/>
              <a:gd name="adj2" fmla="val 0"/>
            </a:avLst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 </a:t>
            </a:r>
            <a:r>
              <a:rPr lang="bn-BD" sz="3200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মিনি</a:t>
            </a:r>
            <a:r>
              <a:rPr lang="en-US" sz="3200" dirty="0" err="1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টের</a:t>
            </a:r>
            <a:r>
              <a:rPr lang="en-US" sz="3200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মধ্যে</a:t>
            </a:r>
            <a:r>
              <a:rPr lang="bn-BD" sz="3200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dirty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৫০ </a:t>
            </a:r>
            <a:r>
              <a:rPr lang="bn-BD" sz="3200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হাজার টাকা </a:t>
            </a:r>
            <a:r>
              <a:rPr lang="bn-BD" sz="3200" dirty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পর্যন্ত পাঠাতে পারে সকল ডাকঘর। </a:t>
            </a:r>
            <a:endParaRPr lang="en-US" sz="3200" dirty="0"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_08_07_2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914400"/>
            <a:ext cx="4686892" cy="3047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ounded Rectangle 2"/>
          <p:cNvSpPr/>
          <p:nvPr/>
        </p:nvSpPr>
        <p:spPr>
          <a:xfrm>
            <a:off x="-381000" y="4114800"/>
            <a:ext cx="9906000" cy="2743200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NikoshLightBAN" pitchFamily="2" charset="0"/>
              <a:cs typeface="NikoshLightBAN" pitchFamily="2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ই-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পর্চা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চালুর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পূর্বে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জমির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রেকর্ডের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পর্চা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সংগ্রহের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জন্য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আবেদন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কারীগণকে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 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সরাসরি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সংশ্লিষ্ট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অফিসে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উপস্থিত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হতে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হতো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LightBAN" pitchFamily="2" charset="0"/>
                <a:cs typeface="NikoshLightBAN" pitchFamily="2" charset="0"/>
              </a:rPr>
              <a:t>।</a:t>
            </a:r>
          </a:p>
          <a:p>
            <a:pPr algn="just">
              <a:buFont typeface="Wingdings" pitchFamily="2" charset="2"/>
              <a:buChar char="§"/>
              <a:defRPr/>
            </a:pP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বর্তমানে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ই-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পর্চা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চালু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হওয়ার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গ্রাহক জমির রেকর্ডের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পর্চা</a:t>
            </a:r>
            <a:r>
              <a:rPr lang="bn-BD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অনলাইন থেকে সংগ্রহ করছে। এবং নির্দিষ্ট ফি জমা দিয়ে দেশ-বিদেশের যে কোন স্থান থেকে পর্চা সংগ্রহ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পারেন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ikoshLightBAN" pitchFamily="2" charset="0"/>
              <a:cs typeface="NikoshLight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4800" cy="4065772"/>
          </a:xfrm>
          <a:prstGeom prst="rect">
            <a:avLst/>
          </a:prstGeom>
        </p:spPr>
      </p:pic>
      <p:sp>
        <p:nvSpPr>
          <p:cNvPr id="7" name="Down Arrow Callout 6"/>
          <p:cNvSpPr/>
          <p:nvPr/>
        </p:nvSpPr>
        <p:spPr>
          <a:xfrm>
            <a:off x="5105400" y="0"/>
            <a:ext cx="3276600" cy="990600"/>
          </a:xfrm>
          <a:prstGeom prst="downArrowCallou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ই-</a:t>
            </a:r>
            <a:r>
              <a:rPr lang="en-US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পর্চা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সেবা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2133600" cy="304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048000"/>
            <a:ext cx="9144000" cy="55244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মোবাইলে স্বাস্থ্য পরামর্শ দিয়ে থাকেন বিভিন্ন সরকারি স্বাস্থ্যকেন্দ্রের চিকিৎসকেরা।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ound Single Corner Rectangle 9"/>
          <p:cNvSpPr/>
          <p:nvPr/>
        </p:nvSpPr>
        <p:spPr>
          <a:xfrm>
            <a:off x="0" y="6324600"/>
            <a:ext cx="9144000" cy="914400"/>
          </a:xfrm>
          <a:prstGeom prst="round1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bn-BD" sz="2000" b="1" dirty="0" smtClean="0">
                <a:ln w="50800"/>
                <a:blipFill>
                  <a:blip r:embed="rId3"/>
                  <a:stretch>
                    <a:fillRect/>
                  </a:stretch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টেলিমেডিসিন সেবার মাধ্যমে রোগী জেলা সদরে না এসেও বিশেষজ্ঞ চিকিৎসকের সেবা ও পরামর্শ পাচ্ছেন</a:t>
            </a:r>
            <a:r>
              <a:rPr lang="bn-BD" sz="2000" b="1" dirty="0" smtClean="0">
                <a:ln w="50800"/>
                <a:blipFill>
                  <a:blip r:embed="rId4"/>
                  <a:stretch>
                    <a:fillRect/>
                  </a:stretch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000" b="1" dirty="0">
              <a:ln w="50800"/>
              <a:blipFill>
                <a:blip r:embed="rId4"/>
                <a:stretch>
                  <a:fillRect/>
                </a:stretch>
              </a:blip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81400"/>
            <a:ext cx="4310268" cy="2743200"/>
          </a:xfrm>
          <a:prstGeom prst="rect">
            <a:avLst/>
          </a:prstGeom>
        </p:spPr>
      </p:pic>
      <p:pic>
        <p:nvPicPr>
          <p:cNvPr id="9" name="Picture 8" descr="exworkbook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0" y="3581400"/>
            <a:ext cx="4648200" cy="2743200"/>
          </a:xfrm>
          <a:prstGeom prst="rect">
            <a:avLst/>
          </a:prstGeom>
        </p:spPr>
      </p:pic>
      <p:pic>
        <p:nvPicPr>
          <p:cNvPr id="11" name="Picture 10" descr="health_64179_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200" y="0"/>
            <a:ext cx="3276600" cy="30480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4495800" y="3581400"/>
            <a:ext cx="4648200" cy="251460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Font typeface="Wingdings" pitchFamily="2" charset="2"/>
              <a:buChar char="v"/>
            </a:pPr>
            <a:endParaRPr lang="en-US" sz="2800" b="1" dirty="0" smtClean="0">
              <a:ln w="50800"/>
              <a:solidFill>
                <a:schemeClr val="bg1">
                  <a:shade val="50000"/>
                </a:schemeClr>
              </a:solidFill>
              <a:latin typeface="NikoshLightBAN" pitchFamily="2" charset="0"/>
              <a:cs typeface="NikoshLightBAN" pitchFamily="2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ই-</a:t>
            </a:r>
            <a:r>
              <a:rPr lang="en-US" sz="28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স্বাস্থ্যসেবা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28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বা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28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টেলিমেডিসিন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28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সেবা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28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বলতে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28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বুঝায়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28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মোবাইল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28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ফোন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28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বা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28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ভিডিও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28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কনফারেন্সিং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28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এর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28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মাধ্যমে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28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চিকিৎসা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 </a:t>
            </a:r>
            <a:r>
              <a:rPr lang="en-US" sz="28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সেবা</a:t>
            </a:r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NikoshLightBAN" pitchFamily="2" charset="0"/>
                <a:cs typeface="NikoshLightBAN" pitchFamily="2" charset="0"/>
              </a:rPr>
              <a:t>।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00600" y="3581400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6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ই - </a:t>
            </a:r>
            <a:r>
              <a:rPr lang="en-US" sz="3600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স্বাস্থ্যসেবা</a:t>
            </a:r>
            <a:endParaRPr lang="en-US" sz="36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52958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456</TotalTime>
  <Words>628</Words>
  <Application>Microsoft Office PowerPoint</Application>
  <PresentationFormat>On-screen Show (4:3)</PresentationFormat>
  <Paragraphs>79</Paragraphs>
  <Slides>15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Apex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MOSHA</cp:lastModifiedBy>
  <cp:revision>85</cp:revision>
  <dcterms:created xsi:type="dcterms:W3CDTF">2006-08-16T00:00:00Z</dcterms:created>
  <dcterms:modified xsi:type="dcterms:W3CDTF">2016-12-25T03:54:40Z</dcterms:modified>
</cp:coreProperties>
</file>